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11"/>
  </p:notesMasterIdLst>
  <p:sldIdLst>
    <p:sldId id="295" r:id="rId2"/>
    <p:sldId id="281" r:id="rId3"/>
    <p:sldId id="292" r:id="rId4"/>
    <p:sldId id="288" r:id="rId5"/>
    <p:sldId id="303" r:id="rId6"/>
    <p:sldId id="289" r:id="rId7"/>
    <p:sldId id="284" r:id="rId8"/>
    <p:sldId id="285" r:id="rId9"/>
    <p:sldId id="28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175304C-5F9B-475F-84D0-74DE477975F7}">
          <p14:sldIdLst>
            <p14:sldId id="295"/>
            <p14:sldId id="281"/>
            <p14:sldId id="292"/>
            <p14:sldId id="288"/>
            <p14:sldId id="303"/>
            <p14:sldId id="289"/>
          </p14:sldIdLst>
        </p14:section>
        <p14:section name="Раздел без заголовка" id="{BB5FF831-5AAC-47BB-9277-C57B4109084D}">
          <p14:sldIdLst>
            <p14:sldId id="284"/>
            <p14:sldId id="285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B9D3"/>
    <a:srgbClr val="303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29" autoAdjust="0"/>
  </p:normalViewPr>
  <p:slideViewPr>
    <p:cSldViewPr>
      <p:cViewPr varScale="1">
        <p:scale>
          <a:sx n="70" d="100"/>
          <a:sy n="70" d="100"/>
        </p:scale>
        <p:origin x="14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A3603-2419-4BC3-8E01-FC093A6DD3F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C98E96-CB3E-44EC-9CF4-D370DD126813}" type="pres">
      <dgm:prSet presAssocID="{C1DA3603-2419-4BC3-8E01-FC093A6DD3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D1C09EE-0103-4E0B-AA55-215457273DA1}" type="presOf" srcId="{C1DA3603-2419-4BC3-8E01-FC093A6DD3FE}" destId="{5DC98E96-CB3E-44EC-9CF4-D370DD12681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1B913-91B7-4D5C-9E77-5CA8740F369E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A720E-D9D9-4F40-A959-DC3667C9C6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2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A720E-D9D9-4F40-A959-DC3667C9C6D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58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998995"/>
      </p:ext>
    </p:extLst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46614"/>
      </p:ext>
    </p:extLst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48949"/>
      </p:ext>
    </p:extLst>
  </p:cSld>
  <p:clrMapOvr>
    <a:masterClrMapping/>
  </p:clrMapOvr>
  <p:transition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069567"/>
      </p:ext>
    </p:extLst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951960"/>
      </p:ext>
    </p:extLst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00367"/>
      </p:ext>
    </p:extLst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159110"/>
      </p:ext>
    </p:extLst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04461"/>
      </p:ext>
    </p:extLst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377902"/>
      </p:ext>
    </p:extLst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223275"/>
      </p:ext>
    </p:extLst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15367"/>
      </p:ext>
    </p:extLst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46790"/>
      </p:ext>
    </p:extLst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pitchFamily="34" charset="0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Arial" pitchFamily="34" charset="0"/>
                <a:cs typeface="+mn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 advClick="0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tryapukhinaAS\Desktop\d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4319201" cy="16561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3040" y="2492896"/>
            <a:ext cx="8101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Нормативно-правовое регулирование реализации дополнительных общеобразовательных программ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в </a:t>
            </a:r>
            <a:r>
              <a:rPr lang="ru-RU" sz="2800" b="1" dirty="0"/>
              <a:t>сетевой форме</a:t>
            </a: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5013176"/>
            <a:ext cx="2646288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Щукина Ирина Ивановна, главный консультант управления контроля и надзора в сфере образования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17" y="300719"/>
            <a:ext cx="181927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ryapukhinaAS\Desktop\d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0" y="188640"/>
            <a:ext cx="1877913" cy="7200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>
            <a:off x="1886000" y="256490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4444" y="1124744"/>
            <a:ext cx="7776864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/>
              <a:t>	</a:t>
            </a:r>
            <a:endParaRPr lang="ru-RU" sz="1600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51784796"/>
              </p:ext>
            </p:extLst>
          </p:nvPr>
        </p:nvGraphicFramePr>
        <p:xfrm>
          <a:off x="611560" y="692696"/>
          <a:ext cx="79208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7624" y="980728"/>
            <a:ext cx="6984776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Нормативно-правовое регулирование </a:t>
            </a:r>
            <a:r>
              <a:rPr lang="ru-RU" sz="2400" b="1" dirty="0" smtClean="0">
                <a:solidFill>
                  <a:schemeClr val="tx1"/>
                </a:solidFill>
              </a:rPr>
              <a:t>реализации образовательных программ 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в сетевой форме</a:t>
            </a:r>
          </a:p>
        </p:txBody>
      </p:sp>
      <p:sp>
        <p:nvSpPr>
          <p:cNvPr id="8" name="Стрелка вниз 7"/>
          <p:cNvSpPr/>
          <p:nvPr/>
        </p:nvSpPr>
        <p:spPr bwMode="auto">
          <a:xfrm rot="2747672">
            <a:off x="2911206" y="2234688"/>
            <a:ext cx="288032" cy="379214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 rot="19252298">
            <a:off x="5955500" y="2222794"/>
            <a:ext cx="288032" cy="379214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70188" y="2671718"/>
            <a:ext cx="3892688" cy="261610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Статьи 15, 91 </a:t>
            </a:r>
            <a:endParaRPr lang="ru-RU" sz="2000" dirty="0" smtClean="0"/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Федерального закона </a:t>
            </a:r>
            <a:r>
              <a:rPr lang="ru-RU" sz="2000" dirty="0"/>
              <a:t>от 29.12.2012 N </a:t>
            </a:r>
            <a:r>
              <a:rPr lang="ru-RU" sz="2000" dirty="0" smtClean="0"/>
              <a:t>273-ФЗ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 «Об </a:t>
            </a:r>
            <a:r>
              <a:rPr lang="ru-RU" sz="2000" dirty="0"/>
              <a:t>образовании в Российской </a:t>
            </a:r>
            <a:r>
              <a:rPr lang="ru-RU" sz="2000" dirty="0" smtClean="0"/>
              <a:t>Федерации»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680012" y="2695265"/>
            <a:ext cx="4176464" cy="25545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/>
              <a:t>Приказ </a:t>
            </a:r>
            <a:r>
              <a:rPr lang="ru-RU" sz="2000" dirty="0" err="1"/>
              <a:t>Минобрнауки</a:t>
            </a:r>
            <a:r>
              <a:rPr lang="ru-RU" sz="2000" dirty="0"/>
              <a:t> России N 882, </a:t>
            </a:r>
            <a:r>
              <a:rPr lang="ru-RU" sz="2000" dirty="0" err="1"/>
              <a:t>Минпросвещения</a:t>
            </a:r>
            <a:r>
              <a:rPr lang="ru-RU" sz="2000" dirty="0"/>
              <a:t> России N 391 от 05.08.2020</a:t>
            </a:r>
          </a:p>
          <a:p>
            <a:pPr algn="ctr"/>
            <a:r>
              <a:rPr lang="ru-RU" sz="2000" dirty="0"/>
              <a:t>"Об организации и осуществлении образовательной деятельности при сетевой форме реализации образовательных программ"</a:t>
            </a:r>
          </a:p>
        </p:txBody>
      </p:sp>
    </p:spTree>
    <p:extLst>
      <p:ext uri="{BB962C8B-B14F-4D97-AF65-F5344CB8AC3E}">
        <p14:creationId xmlns:p14="http://schemas.microsoft.com/office/powerpoint/2010/main" val="3051660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ryapukhinaAS\Desktop\de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0" y="188640"/>
            <a:ext cx="1877913" cy="7200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>
            <a:off x="1886000" y="256490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412776"/>
            <a:ext cx="7776864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/>
              <a:t>	</a:t>
            </a:r>
            <a:endParaRPr lang="ru-RU" sz="1600" b="1" dirty="0"/>
          </a:p>
        </p:txBody>
      </p:sp>
      <p:sp>
        <p:nvSpPr>
          <p:cNvPr id="5" name="Стрелка вниз 4"/>
          <p:cNvSpPr/>
          <p:nvPr/>
        </p:nvSpPr>
        <p:spPr bwMode="auto">
          <a:xfrm>
            <a:off x="4716016" y="1844824"/>
            <a:ext cx="45719" cy="45719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195736" y="1362662"/>
            <a:ext cx="2442130" cy="120032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dirty="0" smtClean="0"/>
              <a:t> </a:t>
            </a:r>
            <a:r>
              <a:rPr lang="ru-RU" dirty="0" smtClean="0"/>
              <a:t>Организации, осуществляющие </a:t>
            </a:r>
            <a:r>
              <a:rPr lang="ru-RU" dirty="0"/>
              <a:t>образовательную деятельность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195736" y="200366"/>
            <a:ext cx="6048672" cy="9233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взаимодействия участников образовательного процесса при реализации образовательных программ в сетевой форме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494424" y="1362661"/>
            <a:ext cx="3518179" cy="120032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/>
              <a:t>Иные организации (научные, медицинские,</a:t>
            </a:r>
            <a:r>
              <a:rPr lang="ru-RU" dirty="0"/>
              <a:t> </a:t>
            </a:r>
            <a:r>
              <a:rPr lang="ru-RU" dirty="0" smtClean="0"/>
              <a:t>физкультурно-спортивные, </a:t>
            </a:r>
            <a:r>
              <a:rPr lang="ru-RU" dirty="0"/>
              <a:t>организации </a:t>
            </a:r>
            <a:r>
              <a:rPr lang="ru-RU" dirty="0" smtClean="0"/>
              <a:t>культуры</a:t>
            </a:r>
            <a:r>
              <a:rPr lang="ru-RU" dirty="0"/>
              <a:t> </a:t>
            </a:r>
            <a:r>
              <a:rPr lang="ru-RU" dirty="0" smtClean="0"/>
              <a:t>и пр.)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 bwMode="auto">
          <a:xfrm>
            <a:off x="2555776" y="1628800"/>
            <a:ext cx="432048" cy="216024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4427984" y="1628800"/>
            <a:ext cx="484632" cy="978408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 bwMode="auto">
          <a:xfrm>
            <a:off x="4067944" y="1628800"/>
            <a:ext cx="360040" cy="288032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67544" y="2373863"/>
            <a:ext cx="8352928" cy="3191391"/>
            <a:chOff x="0" y="481606"/>
            <a:chExt cx="7920880" cy="475315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1468167"/>
              <a:ext cx="7920880" cy="376659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143416" y="481606"/>
              <a:ext cx="7634048" cy="4609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14081" y="3250188"/>
            <a:ext cx="7733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Сетевая форма реализации образовательных программ обеспечивает возможность освоения обучающимся образовательной программы и (или) отдельных учебных предметов, курсов, дисциплин (модулей), практики, иных компонентов, предусмотренных образовательными </a:t>
            </a:r>
            <a:r>
              <a:rPr lang="ru-RU" dirty="0" smtClean="0"/>
              <a:t>программами, </a:t>
            </a:r>
            <a:r>
              <a:rPr lang="ru-RU" dirty="0"/>
              <a:t>с использованием ресурсов нескольких организаций, осуществляющих образовательную деятельность, </a:t>
            </a:r>
            <a:r>
              <a:rPr lang="ru-RU" dirty="0" smtClean="0"/>
              <a:t>а </a:t>
            </a:r>
            <a:r>
              <a:rPr lang="ru-RU" dirty="0"/>
              <a:t>также при необходимости с использованием ресурсов иных организаций</a:t>
            </a:r>
          </a:p>
          <a:p>
            <a:pPr algn="ctr"/>
            <a:endParaRPr lang="ru-RU" sz="1400" dirty="0"/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615172" y="6014037"/>
            <a:ext cx="8201688" cy="7078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ДОГОВОР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о </a:t>
            </a:r>
            <a:r>
              <a:rPr lang="ru-RU" sz="2000" dirty="0"/>
              <a:t>сетевой форме реализации образовательных </a:t>
            </a:r>
            <a:r>
              <a:rPr lang="ru-RU" sz="2000" dirty="0" smtClean="0"/>
              <a:t>программ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23528" y="2420888"/>
            <a:ext cx="2066528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Стрелка вниз 23"/>
          <p:cNvSpPr/>
          <p:nvPr/>
        </p:nvSpPr>
        <p:spPr bwMode="auto">
          <a:xfrm>
            <a:off x="2555776" y="1628800"/>
            <a:ext cx="576064" cy="216024"/>
          </a:xfrm>
          <a:prstGeom prst="downArrow">
            <a:avLst>
              <a:gd name="adj1" fmla="val 50000"/>
              <a:gd name="adj2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Стрелка вниз 32"/>
          <p:cNvSpPr/>
          <p:nvPr/>
        </p:nvSpPr>
        <p:spPr bwMode="auto">
          <a:xfrm rot="19423447">
            <a:off x="3848640" y="2548272"/>
            <a:ext cx="350537" cy="532012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9" y="914607"/>
            <a:ext cx="2003879" cy="2067755"/>
          </a:xfrm>
          <a:prstGeom prst="rect">
            <a:avLst/>
          </a:prstGeom>
        </p:spPr>
      </p:pic>
      <p:sp>
        <p:nvSpPr>
          <p:cNvPr id="39" name="Стрелка вниз 38"/>
          <p:cNvSpPr/>
          <p:nvPr/>
        </p:nvSpPr>
        <p:spPr bwMode="auto">
          <a:xfrm rot="2376565">
            <a:off x="6424367" y="2586064"/>
            <a:ext cx="350537" cy="532012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0" name="Стрелка вниз 39"/>
          <p:cNvSpPr/>
          <p:nvPr/>
        </p:nvSpPr>
        <p:spPr bwMode="auto">
          <a:xfrm>
            <a:off x="4378615" y="5520535"/>
            <a:ext cx="568835" cy="532012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tryapukhinaAS\Desktop\d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3024337" cy="11596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4355976" y="2780928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419872" y="220486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961033" y="188640"/>
            <a:ext cx="5824487" cy="6408712"/>
            <a:chOff x="216024" y="338190"/>
            <a:chExt cx="8019429" cy="489656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14573" y="338190"/>
              <a:ext cx="7920880" cy="489656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216024" y="1058283"/>
              <a:ext cx="7561440" cy="4033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32609" y="332656"/>
            <a:ext cx="5752911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Содержание договора о сетевой форме реализации образовательных программ</a:t>
            </a:r>
          </a:p>
          <a:p>
            <a:r>
              <a:rPr lang="ru-RU" sz="1400" dirty="0" smtClean="0"/>
              <a:t> 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основные характеристики образовательной программы, реализуемой с использованием сетевой формы (в том числе вид, уровень и (или) направленность) (при реализации части ОП определенных уровня, вида и (или) направленности указываются также характеристики отдельных учебных предметов, курсов, дисциплин (модулей), практики, иных компонентов, предусмотренных ОП);</a:t>
            </a:r>
          </a:p>
          <a:p>
            <a:pPr algn="just"/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выдаваемые </a:t>
            </a:r>
            <a:r>
              <a:rPr lang="ru-RU" dirty="0"/>
              <a:t>документ или документы об образовании и (или) о квалификации, документ или документы об </a:t>
            </a:r>
            <a:r>
              <a:rPr lang="ru-RU" dirty="0" smtClean="0"/>
              <a:t>обучении;</a:t>
            </a:r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объем </a:t>
            </a:r>
            <a:r>
              <a:rPr lang="ru-RU" dirty="0"/>
              <a:t>ресурсов, используемых каждой из указанных организаций, и распределение обязанностей между </a:t>
            </a:r>
            <a:r>
              <a:rPr lang="ru-RU" dirty="0" smtClean="0"/>
              <a:t>ними;</a:t>
            </a:r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срок действия </a:t>
            </a:r>
            <a:r>
              <a:rPr lang="ru-RU" dirty="0" smtClean="0"/>
              <a:t>договора.</a:t>
            </a: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3" y="1988840"/>
            <a:ext cx="2588531" cy="302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3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ryapukhinaAS\Desktop\d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861"/>
            <a:ext cx="3024337" cy="11596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1621492"/>
            <a:ext cx="7787208" cy="4801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Стороны </a:t>
            </a:r>
            <a:r>
              <a:rPr lang="ru-RU" b="1" dirty="0">
                <a:solidFill>
                  <a:srgbClr val="FF0000"/>
                </a:solidFill>
              </a:rPr>
              <a:t>договора о сетевой </a:t>
            </a:r>
            <a:r>
              <a:rPr lang="ru-RU" b="1" dirty="0" smtClean="0">
                <a:solidFill>
                  <a:srgbClr val="FF0000"/>
                </a:solidFill>
              </a:rPr>
              <a:t>форме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ru-RU" dirty="0" smtClean="0">
                <a:solidFill>
                  <a:srgbClr val="FF0000"/>
                </a:solidFill>
              </a:rPr>
              <a:t>Базовая </a:t>
            </a:r>
            <a:r>
              <a:rPr lang="ru-RU" dirty="0">
                <a:solidFill>
                  <a:srgbClr val="FF0000"/>
                </a:solidFill>
              </a:rPr>
              <a:t>организация 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u="sng" dirty="0">
                <a:solidFill>
                  <a:schemeClr val="tx1"/>
                </a:solidFill>
              </a:rPr>
              <a:t>организация, осуществляющая образовательную деятельность</a:t>
            </a:r>
            <a:r>
              <a:rPr lang="ru-RU" dirty="0">
                <a:solidFill>
                  <a:schemeClr val="tx1"/>
                </a:solidFill>
              </a:rPr>
              <a:t>, в которую обучающийся принят на обучение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которая несет ответственность за реализацию сетевой образовательной программы, осуществляет контроль за участием организаций-участников в реализации сетевой образовательной </a:t>
            </a:r>
            <a:r>
              <a:rPr lang="ru-RU" dirty="0" smtClean="0">
                <a:solidFill>
                  <a:schemeClr val="tx1"/>
                </a:solidFill>
              </a:rPr>
              <a:t>программы.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2. </a:t>
            </a:r>
            <a:r>
              <a:rPr lang="ru-RU" dirty="0" smtClean="0">
                <a:solidFill>
                  <a:srgbClr val="FF0000"/>
                </a:solidFill>
              </a:rPr>
              <a:t>Организация-участник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u="sng" dirty="0">
                <a:solidFill>
                  <a:schemeClr val="tx1"/>
                </a:solidFill>
              </a:rPr>
              <a:t>организация, осуществляющая образовательную деятельность </a:t>
            </a:r>
            <a:r>
              <a:rPr lang="ru-RU" dirty="0">
                <a:solidFill>
                  <a:schemeClr val="tx1"/>
                </a:solidFill>
              </a:rPr>
              <a:t>и реализующая часть сетевой образовательной программы (отдельные учебные предметы, курсы, дисциплины (модули), практики, иные компоненты)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(или) </a:t>
            </a:r>
            <a:r>
              <a:rPr lang="ru-RU" u="sng" dirty="0">
                <a:solidFill>
                  <a:schemeClr val="tx1"/>
                </a:solidFill>
              </a:rPr>
              <a:t>организация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smtClean="0">
                <a:solidFill>
                  <a:schemeClr val="tx1"/>
                </a:solidFill>
              </a:rPr>
              <a:t>научная, спортивная организация или иная), </a:t>
            </a:r>
            <a:r>
              <a:rPr lang="ru-RU" dirty="0">
                <a:solidFill>
                  <a:schemeClr val="tx1"/>
                </a:solidFill>
              </a:rPr>
              <a:t>обладающая ресурсами для осуществления образовательной деятельности по сетевой образовательной </a:t>
            </a:r>
            <a:r>
              <a:rPr lang="ru-RU" dirty="0" smtClean="0">
                <a:solidFill>
                  <a:schemeClr val="tx1"/>
                </a:solidFill>
              </a:rPr>
              <a:t>программе.</a:t>
            </a: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Сторонами </a:t>
            </a:r>
            <a:r>
              <a:rPr lang="ru-RU" dirty="0">
                <a:solidFill>
                  <a:schemeClr val="tx1"/>
                </a:solidFill>
              </a:rPr>
              <a:t>договора о сетевой форме могут являться несколько организаций-участников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r="7612" b="16932"/>
          <a:stretch/>
        </p:blipFill>
        <p:spPr>
          <a:xfrm>
            <a:off x="4427984" y="31494"/>
            <a:ext cx="2520280" cy="150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40481"/>
      </p:ext>
    </p:extLst>
  </p:cSld>
  <p:clrMapOvr>
    <a:masterClrMapping/>
  </p:clrMapOvr>
  <p:transition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ryapukhinaAS\Desktop\d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0" y="188640"/>
            <a:ext cx="1877913" cy="7200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>
            <a:off x="1886000" y="256490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83568" y="3717032"/>
            <a:ext cx="3528392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886000" y="4174232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061045"/>
            <a:ext cx="8101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Примерная форма договора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2988" t="18892" r="15736" b="8016"/>
          <a:stretch/>
        </p:blipFill>
        <p:spPr>
          <a:xfrm>
            <a:off x="539552" y="1986130"/>
            <a:ext cx="8136408" cy="4755237"/>
          </a:xfrm>
          <a:prstGeom prst="rect">
            <a:avLst/>
          </a:prstGeom>
        </p:spPr>
      </p:pic>
      <p:pic>
        <p:nvPicPr>
          <p:cNvPr id="8" name="Рисунок 7" descr="8TEAopGT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4320" y="188640"/>
            <a:ext cx="1651640" cy="153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92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ryapukhinaAS\Desktop\d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0" y="188640"/>
            <a:ext cx="1877913" cy="7200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>
            <a:off x="1886000" y="256490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11560" y="1268760"/>
            <a:ext cx="7920880" cy="5400600"/>
            <a:chOff x="0" y="266195"/>
            <a:chExt cx="7920880" cy="489656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266195"/>
              <a:ext cx="7920880" cy="489656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43416" y="481606"/>
              <a:ext cx="7634048" cy="4609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endParaRPr lang="ru-RU" sz="1400" kern="1200" dirty="0">
                <a:solidFill>
                  <a:srgbClr val="FF0000"/>
                </a:solidFill>
              </a:endParaRPr>
            </a:p>
          </p:txBody>
        </p:sp>
        <p:sp>
          <p:nvSpPr>
            <p:cNvPr id="11" name="Скругленный прямоугольник 4"/>
            <p:cNvSpPr/>
            <p:nvPr/>
          </p:nvSpPr>
          <p:spPr>
            <a:xfrm>
              <a:off x="144016" y="499364"/>
              <a:ext cx="7634048" cy="4609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endParaRPr lang="ru-RU" sz="14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05992" y="268776"/>
            <a:ext cx="511256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условия реализации образовательных программ в сетевой форме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4376" y="1582341"/>
            <a:ext cx="76346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организация-участник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реализует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часть сетевой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основании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лицензии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осуществление образовательной деятельности по соответствующему виду образования, по уровню образования, по профессии, специальности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подвиду дополнительного образования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 которым относится соответствующая часть сетевой образовательной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программы.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договором о сетевой форме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базовой организацией самостоятельно либо совместно с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организацией-участником.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когда сетевая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утверждается базовой организацией самостоятельно, образовательная организация-участник разрабатывает, утверждает и направляет базовой организации для включения в сетевую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 рабочие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реализуемых ею частей (учебных предметов, курсов,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компонентов), а также необходимые оценочные и методические материалы.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сетевой формы предусматривается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</a:t>
            </a:r>
          </a:p>
        </p:txBody>
      </p:sp>
    </p:spTree>
    <p:extLst>
      <p:ext uri="{BB962C8B-B14F-4D97-AF65-F5344CB8AC3E}">
        <p14:creationId xmlns:p14="http://schemas.microsoft.com/office/powerpoint/2010/main" val="1043244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ryapukhinaAS\Desktop\d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0" y="188640"/>
            <a:ext cx="1877913" cy="7200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>
            <a:off x="1886000" y="256490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39552" y="815008"/>
            <a:ext cx="7920880" cy="5328592"/>
            <a:chOff x="0" y="338190"/>
            <a:chExt cx="7920880" cy="584427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38190"/>
              <a:ext cx="7920880" cy="584427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16024" y="1058283"/>
              <a:ext cx="7561440" cy="4033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3908" y="1217146"/>
            <a:ext cx="698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Статус обучающихся: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приеме на обучение по сетевой образовательной программе обучающийся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зачисляется в базовую организацию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обучение по указанной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зачисление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образовательную организацию-участника при реализации в сетевой форме основных образовательных программ 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образовательных программ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перевода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указанную организацию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отчисления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базовой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организацию, обладающую ресурсами,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обучающиеся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сетевой образовательной программе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обучающимися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базовой организации, а в период реализации части сетевой образовательной программы в образовательной организации-участнике - также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указанной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239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StryapukhinaAS\Desktop\d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063" y="1466742"/>
            <a:ext cx="1877913" cy="72008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727867" y="908720"/>
            <a:ext cx="7920880" cy="4536504"/>
            <a:chOff x="0" y="266195"/>
            <a:chExt cx="7920880" cy="4896569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266195"/>
              <a:ext cx="7920880" cy="489656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4" name="Скругленный прямоугольник 4"/>
            <p:cNvSpPr/>
            <p:nvPr/>
          </p:nvSpPr>
          <p:spPr>
            <a:xfrm>
              <a:off x="143416" y="481606"/>
              <a:ext cx="7634048" cy="4609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endParaRPr lang="ru-RU" sz="1400" kern="1200" dirty="0">
                <a:solidFill>
                  <a:srgbClr val="FF0000"/>
                </a:solidFill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144016" y="499364"/>
              <a:ext cx="7634048" cy="4609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endParaRPr lang="ru-RU" sz="14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27867" y="1425142"/>
            <a:ext cx="72956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dirty="0" smtClean="0">
                <a:latin typeface="Times New Roman" panose="02020603050405020304" pitchFamily="18" charset="0"/>
              </a:rPr>
              <a:t>5. Лицам</a:t>
            </a:r>
            <a:r>
              <a:rPr lang="ru-RU" dirty="0">
                <a:latin typeface="Times New Roman" panose="02020603050405020304" pitchFamily="18" charset="0"/>
              </a:rPr>
              <a:t>, успешно освоившим сетевую </a:t>
            </a:r>
            <a:r>
              <a:rPr lang="ru-RU" dirty="0" smtClean="0">
                <a:latin typeface="Times New Roman" panose="02020603050405020304" pitchFamily="18" charset="0"/>
              </a:rPr>
              <a:t>ОП и </a:t>
            </a:r>
            <a:r>
              <a:rPr lang="ru-RU" dirty="0">
                <a:latin typeface="Times New Roman" panose="02020603050405020304" pitchFamily="18" charset="0"/>
              </a:rPr>
              <a:t>прошедшим итоговую (государственной итоговую) </a:t>
            </a:r>
            <a:r>
              <a:rPr lang="ru-RU" dirty="0" smtClean="0">
                <a:latin typeface="Times New Roman" panose="02020603050405020304" pitchFamily="18" charset="0"/>
              </a:rPr>
              <a:t>аттестацию, </a:t>
            </a:r>
            <a:r>
              <a:rPr lang="ru-RU" u="sng" dirty="0">
                <a:latin typeface="Times New Roman" panose="02020603050405020304" pitchFamily="18" charset="0"/>
              </a:rPr>
              <a:t>базовой организацией </a:t>
            </a:r>
            <a:r>
              <a:rPr lang="ru-RU" dirty="0">
                <a:latin typeface="Times New Roman" panose="02020603050405020304" pitchFamily="18" charset="0"/>
              </a:rPr>
              <a:t>выдаются документы об образовании и (или) о квалификации. В случае, </a:t>
            </a:r>
            <a:r>
              <a:rPr lang="ru-RU" u="sng" dirty="0">
                <a:latin typeface="Times New Roman" panose="02020603050405020304" pitchFamily="18" charset="0"/>
              </a:rPr>
              <a:t>предусмотренном договором </a:t>
            </a:r>
            <a:r>
              <a:rPr lang="ru-RU" dirty="0">
                <a:latin typeface="Times New Roman" panose="02020603050405020304" pitchFamily="18" charset="0"/>
              </a:rPr>
              <a:t>о сетевой форме, наряду с указанными документами выпускникам выдаются документы об образовании и (или) о квалификации образовательной организации-участника.</a:t>
            </a:r>
            <a:endParaRPr lang="ru-RU" sz="1400" dirty="0">
              <a:latin typeface="Verdana" panose="020B0604030504040204" pitchFamily="34" charset="0"/>
            </a:endParaRPr>
          </a:p>
          <a:p>
            <a:pPr indent="342900" algn="just"/>
            <a:r>
              <a:rPr lang="ru-RU" dirty="0" smtClean="0">
                <a:latin typeface="Times New Roman" panose="02020603050405020304" pitchFamily="18" charset="0"/>
              </a:rPr>
              <a:t>Выдача </a:t>
            </a:r>
            <a:r>
              <a:rPr lang="ru-RU" dirty="0">
                <a:latin typeface="Times New Roman" panose="02020603050405020304" pitchFamily="18" charset="0"/>
              </a:rPr>
              <a:t>документов об обучении по сетевым образовательным программам, не предусматривающим проведение итоговой (государственной итоговой) аттестации, осуществляется в случаях и порядке, </a:t>
            </a:r>
            <a:r>
              <a:rPr lang="ru-RU" u="sng" dirty="0">
                <a:latin typeface="Times New Roman" panose="02020603050405020304" pitchFamily="18" charset="0"/>
              </a:rPr>
              <a:t>предусмотренных договором </a:t>
            </a:r>
            <a:r>
              <a:rPr lang="ru-RU" dirty="0">
                <a:latin typeface="Times New Roman" panose="02020603050405020304" pitchFamily="18" charset="0"/>
              </a:rPr>
              <a:t>о сетевой форме</a:t>
            </a:r>
            <a:r>
              <a:rPr lang="ru-RU" dirty="0" smtClean="0">
                <a:latin typeface="Times New Roman" panose="02020603050405020304" pitchFamily="18" charset="0"/>
              </a:rPr>
              <a:t>.</a:t>
            </a:r>
          </a:p>
          <a:p>
            <a:pPr indent="342900" algn="just"/>
            <a:endParaRPr lang="ru-RU" sz="1400" dirty="0">
              <a:latin typeface="Verdana" panose="020B0604030504040204" pitchFamily="34" charset="0"/>
            </a:endParaRPr>
          </a:p>
          <a:p>
            <a:pPr indent="342900" algn="just"/>
            <a:r>
              <a:rPr lang="ru-RU" dirty="0" smtClean="0">
                <a:latin typeface="Times New Roman" panose="02020603050405020304" pitchFamily="18" charset="0"/>
              </a:rPr>
              <a:t>6. Финансовое </a:t>
            </a:r>
            <a:r>
              <a:rPr lang="ru-RU" dirty="0">
                <a:latin typeface="Times New Roman" panose="02020603050405020304" pitchFamily="18" charset="0"/>
              </a:rPr>
              <a:t>обеспечение реализации сетевой образовательной программы, в том числе использования ресурсов организаций-участников, определяются договором о сетевой форме</a:t>
            </a:r>
            <a:endParaRPr lang="ru-RU" sz="1400" b="0" dirty="0">
              <a:effectLst/>
              <a:latin typeface="Verdana" panose="020B0604030504040204" pitchFamily="34" charset="0"/>
            </a:endParaRPr>
          </a:p>
        </p:txBody>
      </p:sp>
      <p:pic>
        <p:nvPicPr>
          <p:cNvPr id="16" name="Picture 3" descr="C:\Users\StryapukhinaAS\Desktop\d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0" y="188640"/>
            <a:ext cx="1877913" cy="72008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907704" y="5745623"/>
            <a:ext cx="511256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2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2840</TotalTime>
  <Words>527</Words>
  <Application>Microsoft Office PowerPoint</Application>
  <PresentationFormat>Экран (4:3)</PresentationFormat>
  <Paragraphs>49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Verdana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«зон риска» ЕГЭ -2019</dc:title>
  <dc:creator>Горбунов Василий Александрович</dc:creator>
  <cp:lastModifiedBy>1</cp:lastModifiedBy>
  <cp:revision>242</cp:revision>
  <cp:lastPrinted>2019-08-14T07:03:35Z</cp:lastPrinted>
  <dcterms:created xsi:type="dcterms:W3CDTF">2019-08-02T04:42:35Z</dcterms:created>
  <dcterms:modified xsi:type="dcterms:W3CDTF">2020-10-23T05:42:27Z</dcterms:modified>
</cp:coreProperties>
</file>